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8"/>
  </p:notesMasterIdLst>
  <p:handoutMasterIdLst>
    <p:handoutMasterId r:id="rId59"/>
  </p:handoutMasterIdLst>
  <p:sldIdLst>
    <p:sldId id="462" r:id="rId2"/>
    <p:sldId id="288" r:id="rId3"/>
    <p:sldId id="619" r:id="rId4"/>
    <p:sldId id="630" r:id="rId5"/>
    <p:sldId id="724" r:id="rId6"/>
    <p:sldId id="725" r:id="rId7"/>
    <p:sldId id="772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73" r:id="rId17"/>
    <p:sldId id="774" r:id="rId18"/>
    <p:sldId id="734" r:id="rId19"/>
    <p:sldId id="735" r:id="rId20"/>
    <p:sldId id="736" r:id="rId21"/>
    <p:sldId id="737" r:id="rId22"/>
    <p:sldId id="738" r:id="rId23"/>
    <p:sldId id="739" r:id="rId24"/>
    <p:sldId id="740" r:id="rId25"/>
    <p:sldId id="741" r:id="rId26"/>
    <p:sldId id="771" r:id="rId27"/>
    <p:sldId id="742" r:id="rId28"/>
    <p:sldId id="743" r:id="rId29"/>
    <p:sldId id="744" r:id="rId30"/>
    <p:sldId id="745" r:id="rId31"/>
    <p:sldId id="746" r:id="rId32"/>
    <p:sldId id="747" r:id="rId33"/>
    <p:sldId id="748" r:id="rId34"/>
    <p:sldId id="749" r:id="rId35"/>
    <p:sldId id="750" r:id="rId36"/>
    <p:sldId id="751" r:id="rId37"/>
    <p:sldId id="752" r:id="rId38"/>
    <p:sldId id="753" r:id="rId39"/>
    <p:sldId id="754" r:id="rId40"/>
    <p:sldId id="755" r:id="rId41"/>
    <p:sldId id="756" r:id="rId42"/>
    <p:sldId id="757" r:id="rId43"/>
    <p:sldId id="758" r:id="rId44"/>
    <p:sldId id="759" r:id="rId45"/>
    <p:sldId id="760" r:id="rId46"/>
    <p:sldId id="761" r:id="rId47"/>
    <p:sldId id="762" r:id="rId48"/>
    <p:sldId id="763" r:id="rId49"/>
    <p:sldId id="764" r:id="rId50"/>
    <p:sldId id="765" r:id="rId51"/>
    <p:sldId id="766" r:id="rId52"/>
    <p:sldId id="767" r:id="rId53"/>
    <p:sldId id="768" r:id="rId54"/>
    <p:sldId id="769" r:id="rId55"/>
    <p:sldId id="770" r:id="rId56"/>
    <p:sldId id="667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>
        <p:scale>
          <a:sx n="95" d="100"/>
          <a:sy n="95" d="100"/>
        </p:scale>
        <p:origin x="-432" y="42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도비라 그림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pic>
        <p:nvPicPr>
          <p:cNvPr id="14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2017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18" name="Picture 17" descr="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07" y="3639063"/>
            <a:ext cx="3482681" cy="3000919"/>
          </a:xfrm>
          <a:prstGeom prst="rect">
            <a:avLst/>
          </a:prstGeom>
        </p:spPr>
      </p:pic>
      <p:pic>
        <p:nvPicPr>
          <p:cNvPr id="19" name="Picture 18" descr="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0" y="506575"/>
            <a:ext cx="5946616" cy="1702191"/>
          </a:xfrm>
          <a:prstGeom prst="rect">
            <a:avLst/>
          </a:prstGeom>
        </p:spPr>
      </p:pic>
      <p:sp>
        <p:nvSpPr>
          <p:cNvPr id="20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60B4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294312" y="6457890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8" name="직사각형 1"/>
          <p:cNvSpPr/>
          <p:nvPr userDrawn="1"/>
        </p:nvSpPr>
        <p:spPr bwMode="auto">
          <a:xfrm>
            <a:off x="0" y="3574495"/>
            <a:ext cx="9144000" cy="3280753"/>
          </a:xfrm>
          <a:prstGeom prst="rect">
            <a:avLst/>
          </a:prstGeom>
          <a:solidFill>
            <a:srgbClr val="6361B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0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Picture 11" descr="도비라 그림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3115235"/>
            <a:ext cx="3196924" cy="2846294"/>
          </a:xfrm>
          <a:prstGeom prst="rect">
            <a:avLst/>
          </a:prstGeom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5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7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0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8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25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6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2017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sp>
        <p:nvSpPr>
          <p:cNvPr id="19" name="Line 194"/>
          <p:cNvSpPr>
            <a:spLocks noChangeShapeType="1"/>
          </p:cNvSpPr>
          <p:nvPr userDrawn="1"/>
        </p:nvSpPr>
        <p:spPr bwMode="gray">
          <a:xfrm>
            <a:off x="226419" y="1064718"/>
            <a:ext cx="8675591" cy="0"/>
          </a:xfrm>
          <a:prstGeom prst="line">
            <a:avLst/>
          </a:prstGeom>
          <a:solidFill>
            <a:srgbClr val="592A03"/>
          </a:solidFill>
          <a:ln w="19050">
            <a:solidFill>
              <a:srgbClr val="6361B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48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image" Target="../media/image68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[1/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클래스로부터 상속받은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Button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2" y="2048857"/>
            <a:ext cx="8200000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[2/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97783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속성은 모든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아이디를 나타냄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코드에서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접근할 때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속성에 지정한 아이디를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아이디를 새로 부여하는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개념이므로 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@+id/”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형식으로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다음에는 새로 지정할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적음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→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android:id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=“@+id/btn1”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의미는 버튼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btn1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부여한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것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8" y="4024353"/>
            <a:ext cx="8180952" cy="63809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 bwMode="auto">
          <a:xfrm flipH="1">
            <a:off x="4716030" y="4662448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8" y="5160709"/>
            <a:ext cx="8200000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[3/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22" y="1979383"/>
            <a:ext cx="6233813" cy="44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2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[4/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atch_parent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자신의 부모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대게는 레이아웃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폭이나 높이를 맞춘다는 의미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자신의 폭이나 높이를 자신 안의 글자가 들어갈 정도로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5" y="2838979"/>
            <a:ext cx="4680000" cy="1585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99" y="4633004"/>
            <a:ext cx="4680000" cy="15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6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[5/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61529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9" y="1657791"/>
            <a:ext cx="4680000" cy="15726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07" y="3221356"/>
            <a:ext cx="4680000" cy="15926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" y="4798570"/>
            <a:ext cx="4680000" cy="158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[6/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ackground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속성은 위젯의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색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#RRGGBB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값으로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14" y="2473293"/>
            <a:ext cx="8209524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7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7</a:t>
            </a:r>
            <a:r>
              <a:rPr lang="en-US" altLang="ko-KR" sz="2400" dirty="0" smtClean="0"/>
              <a:t>/1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pic>
        <p:nvPicPr>
          <p:cNvPr id="5" name="Picture 4" descr="스크린샷 2017-02-26 오후 2.32.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" r="2114" b="1"/>
          <a:stretch/>
        </p:blipFill>
        <p:spPr>
          <a:xfrm>
            <a:off x="213084" y="1363081"/>
            <a:ext cx="5749973" cy="2756094"/>
          </a:xfrm>
          <a:prstGeom prst="rect">
            <a:avLst/>
          </a:prstGeom>
        </p:spPr>
      </p:pic>
      <p:pic>
        <p:nvPicPr>
          <p:cNvPr id="9" name="Picture 8" descr="스크린샷 2017-02-26 오후 2.34.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"/>
          <a:stretch/>
        </p:blipFill>
        <p:spPr>
          <a:xfrm>
            <a:off x="203172" y="3663393"/>
            <a:ext cx="5862085" cy="25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3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8</a:t>
            </a:r>
            <a:r>
              <a:rPr lang="en-US" altLang="ko-KR" sz="2400" dirty="0" smtClean="0"/>
              <a:t>/1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pic>
        <p:nvPicPr>
          <p:cNvPr id="7" name="Picture 6" descr="스크린샷 2017-02-26 오후 2.36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" y="1273079"/>
            <a:ext cx="5809386" cy="51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88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9</a:t>
            </a:r>
            <a:r>
              <a:rPr lang="en-US" altLang="ko-KR" sz="2400" dirty="0" smtClean="0"/>
              <a:t>/1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padding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경계선으로부터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안의 요소가 떨어지도록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6" y="2445426"/>
            <a:ext cx="5040000" cy="17596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50" y="4357969"/>
            <a:ext cx="5040000" cy="1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10</a:t>
            </a:r>
            <a:r>
              <a:rPr lang="en-US" altLang="ko-KR" sz="2400" dirty="0" smtClean="0"/>
              <a:t>/1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위젯과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사이에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여유를 두고 싶다면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속성을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" y="2489698"/>
            <a:ext cx="7436153" cy="37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익히기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11</a:t>
            </a:r>
            <a:r>
              <a:rPr lang="en-US" altLang="ko-KR" sz="2400" dirty="0" smtClean="0"/>
              <a:t>/1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visibility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visibility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보일 것인지 여부를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디폴트인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보이는 상태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invisible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gone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안 보이는 상태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02" y="2829912"/>
            <a:ext cx="6441143" cy="34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6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2</a:t>
            </a:r>
            <a:r>
              <a:rPr lang="en-US" altLang="ko-KR" sz="2400" dirty="0" smtClean="0"/>
              <a:t>/1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enabled, clickable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enabled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동작 여부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Clickable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클릭이나 터치가 가능하도록 함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50" y="2820524"/>
            <a:ext cx="8200000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3</a:t>
            </a:r>
            <a:r>
              <a:rPr lang="en-US" altLang="ko-KR" sz="2400" dirty="0" smtClean="0"/>
              <a:t>/1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rotation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rotation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회전시켜서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값은 각도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(degree)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50" y="2853265"/>
            <a:ext cx="8200000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3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</a:t>
            </a:r>
            <a:r>
              <a:rPr lang="en-US" altLang="ko-KR" sz="2400" dirty="0" smtClean="0"/>
              <a:t>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/1</a:t>
            </a:r>
            <a:r>
              <a:rPr lang="en-US" altLang="ko-KR" sz="2400" dirty="0" smtClean="0"/>
              <a:t>4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2" y="1231396"/>
            <a:ext cx="8197126" cy="4792751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6957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텍스트뷰</a:t>
            </a:r>
            <a:r>
              <a:rPr lang="en-US" altLang="ko-KR" sz="2400" dirty="0" smtClean="0"/>
              <a:t>[1/2]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985560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계층도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textColor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색상을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#RRGGBB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#AARRGGBB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textSize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크기를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px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in, mm,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단위로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typeface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글꼴을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sans, serif,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monospace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normal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textStyle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글자의 스타일을 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bold, italic,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bold|italic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디폴트는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normal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singleLine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글이 길어 줄이 넘어갈 경우 강제로 한 줄만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하고 </a:t>
            </a:r>
            <a:r>
              <a:rPr lang="ko-KR" altLang="en-US" b="1" dirty="0" smtClean="0"/>
              <a:t>문자열의 </a:t>
            </a:r>
            <a:r>
              <a:rPr lang="ko-KR" altLang="en-US" b="1" dirty="0"/>
              <a:t>맨 </a:t>
            </a:r>
            <a:r>
              <a:rPr lang="ko-KR" altLang="en-US" b="1" dirty="0" smtClean="0"/>
              <a:t>뒤에</a:t>
            </a:r>
            <a:endParaRPr lang="en-US" altLang="ko-KR" b="1" dirty="0" smtClean="0"/>
          </a:p>
          <a:p>
            <a:pPr marL="539750" lvl="2" indent="0">
              <a:buNone/>
            </a:pPr>
            <a:r>
              <a:rPr lang="ko-KR" altLang="en-US" b="1" dirty="0"/>
              <a:t> </a:t>
            </a:r>
            <a:r>
              <a:rPr lang="ko-KR" altLang="en-US" b="1" dirty="0" smtClean="0"/>
              <a:t>   </a:t>
            </a:r>
            <a:r>
              <a:rPr lang="ko-KR" altLang="en-US" b="1" dirty="0" smtClean="0"/>
              <a:t>‘</a:t>
            </a:r>
            <a:r>
              <a:rPr lang="en-US" altLang="ko-KR" b="1" dirty="0"/>
              <a:t>...’</a:t>
            </a:r>
            <a:r>
              <a:rPr lang="ko-KR" altLang="en-US" b="1" dirty="0"/>
              <a:t>를 </a:t>
            </a:r>
            <a:r>
              <a:rPr lang="ko-KR" altLang="en-US" b="1" dirty="0" smtClean="0"/>
              <a:t>표시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설정할 수 있으며 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8" y="1985687"/>
            <a:ext cx="8180952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텍스트뷰</a:t>
            </a:r>
            <a:r>
              <a:rPr lang="en-US" altLang="ko-KR" sz="2400" dirty="0" smtClean="0"/>
              <a:t>[2/2]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46" y="1977819"/>
            <a:ext cx="5778675" cy="43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r>
              <a:rPr lang="en-US" altLang="ko-KR" sz="2400" dirty="0" smtClean="0"/>
              <a:t>[1/3]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88818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속성을 변경하는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60" y="1701089"/>
            <a:ext cx="8178102" cy="321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9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88818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속성을 변경하는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9" y="1685819"/>
            <a:ext cx="7346456" cy="46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[3/3]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속성과 관련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5077" y="2047164"/>
            <a:ext cx="4643084" cy="4230805"/>
            <a:chOff x="775077" y="1987282"/>
            <a:chExt cx="4929688" cy="462476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077" y="1987282"/>
              <a:ext cx="4929688" cy="355338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725" y="5527015"/>
              <a:ext cx="4916040" cy="1085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39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[1/12]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사용자에게서 어떤 값을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입력받기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위한 가장 기본적인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활용도가 높음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" y="2435902"/>
            <a:ext cx="8190476" cy="14476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2" y="4374070"/>
            <a:ext cx="8171428" cy="149523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 bwMode="auto">
          <a:xfrm flipH="1">
            <a:off x="4718090" y="3886489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직선 연결선 7"/>
          <p:cNvCxnSpPr/>
          <p:nvPr/>
        </p:nvCxnSpPr>
        <p:spPr bwMode="auto">
          <a:xfrm>
            <a:off x="950026" y="2873829"/>
            <a:ext cx="81939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연결선 11"/>
          <p:cNvCxnSpPr/>
          <p:nvPr/>
        </p:nvCxnSpPr>
        <p:spPr bwMode="auto">
          <a:xfrm>
            <a:off x="950026" y="4807527"/>
            <a:ext cx="6412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440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뷰와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뷰</a:t>
            </a:r>
            <a:r>
              <a:rPr lang="ko-KR" altLang="en-US" sz="2400" b="1" dirty="0" smtClean="0"/>
              <a:t> 상속을 이해한다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기본 </a:t>
            </a:r>
            <a:r>
              <a:rPr lang="ko-KR" altLang="en-US" sz="2400" b="1" dirty="0" err="1" smtClean="0"/>
              <a:t>위젯을</a:t>
            </a:r>
            <a:r>
              <a:rPr lang="ko-KR" altLang="en-US" sz="2400" b="1" dirty="0" smtClean="0"/>
              <a:t> 다루는 방법을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안드로이드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앱의</a:t>
            </a:r>
            <a:r>
              <a:rPr lang="ko-KR" altLang="en-US" sz="2400" b="1" dirty="0" smtClean="0"/>
              <a:t> 기본적인 프로그래밍을 숙달한다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[2/12]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버튼 계층도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" y="1994231"/>
            <a:ext cx="8190476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[3/12]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일반적인 버튼의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8" y="1976386"/>
            <a:ext cx="8180952" cy="11714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8" y="3252392"/>
            <a:ext cx="4740324" cy="302557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 bwMode="auto">
          <a:xfrm>
            <a:off x="3230088" y="2669969"/>
            <a:ext cx="74814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직선 연결선 8"/>
          <p:cNvCxnSpPr/>
          <p:nvPr/>
        </p:nvCxnSpPr>
        <p:spPr bwMode="auto">
          <a:xfrm>
            <a:off x="3833750" y="4568042"/>
            <a:ext cx="59574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5322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[4/12]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에디트텍스트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입력받은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해당 값을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가져와서 사용하는 용도로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많이 사용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0" y="2555417"/>
            <a:ext cx="81724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9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[5/12]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일반적인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에디트텍스트의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981448"/>
            <a:ext cx="8201025" cy="876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052865"/>
            <a:ext cx="7285714" cy="262857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 bwMode="auto">
          <a:xfrm>
            <a:off x="3230088" y="2669969"/>
            <a:ext cx="9262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직선 연결선 8"/>
          <p:cNvCxnSpPr/>
          <p:nvPr/>
        </p:nvCxnSpPr>
        <p:spPr bwMode="auto">
          <a:xfrm>
            <a:off x="4605646" y="4710546"/>
            <a:ext cx="9262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622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[6/12]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 err="1" smtClean="0"/>
              <a:t>안드로이드</a:t>
            </a:r>
            <a:r>
              <a:rPr lang="ko-KR" altLang="en-US" sz="1800" b="1" dirty="0" smtClean="0"/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Project4_1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 smtClean="0"/>
              <a:t>: com.cookandroid.project4_1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EditText</a:t>
            </a:r>
            <a:r>
              <a:rPr lang="en-US" altLang="ko-KR" sz="1600" b="1" dirty="0" smtClean="0"/>
              <a:t> 2</a:t>
            </a:r>
            <a:r>
              <a:rPr lang="ko-KR" altLang="en-US" sz="1600" b="1" dirty="0" smtClean="0"/>
              <a:t>개</a:t>
            </a:r>
            <a:r>
              <a:rPr lang="en-US" altLang="ko-KR" sz="1600" b="1" dirty="0" smtClean="0"/>
              <a:t>, Button 4</a:t>
            </a:r>
            <a:r>
              <a:rPr lang="ko-KR" altLang="en-US" sz="1600" b="1" dirty="0" smtClean="0"/>
              <a:t>개</a:t>
            </a:r>
            <a:r>
              <a:rPr lang="en-US" altLang="ko-KR" sz="1600" b="1" dirty="0" smtClean="0"/>
              <a:t>, </a:t>
            </a:r>
            <a:r>
              <a:rPr lang="en-US" altLang="ko-KR" sz="1600" b="1" dirty="0" err="1" smtClean="0"/>
              <a:t>TextView</a:t>
            </a:r>
            <a:r>
              <a:rPr lang="en-US" altLang="ko-KR" sz="1600" b="1" dirty="0" smtClean="0"/>
              <a:t> 1</a:t>
            </a:r>
            <a:r>
              <a:rPr lang="ko-KR" altLang="en-US" sz="1600" b="1" dirty="0" smtClean="0"/>
              <a:t>개 생성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layout_margin</a:t>
            </a:r>
            <a:r>
              <a:rPr lang="ko-KR" altLang="en-US" sz="1600" b="1" dirty="0"/>
              <a:t>을 적절히 </a:t>
            </a:r>
            <a:r>
              <a:rPr lang="ko-KR" altLang="en-US" sz="1600" b="1" dirty="0" smtClean="0"/>
              <a:t>지정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TextView</a:t>
            </a:r>
            <a:r>
              <a:rPr lang="ko-KR" altLang="en-US" sz="1600" b="1" dirty="0"/>
              <a:t>는 색상을 </a:t>
            </a:r>
            <a:r>
              <a:rPr lang="ko-KR" altLang="en-US" sz="1600" b="1" dirty="0" smtClean="0"/>
              <a:t>빨간색</a:t>
            </a:r>
            <a:r>
              <a:rPr lang="en-US" altLang="ko-KR" sz="1600" b="1" dirty="0" smtClean="0"/>
              <a:t>, </a:t>
            </a:r>
            <a:r>
              <a:rPr lang="ko-KR" altLang="en-US" sz="1600" b="1" dirty="0"/>
              <a:t>글자 크기를 </a:t>
            </a:r>
            <a:r>
              <a:rPr lang="en-US" altLang="ko-KR" sz="1600" b="1" dirty="0" smtClean="0"/>
              <a:t>30</a:t>
            </a:r>
            <a:r>
              <a:rPr lang="en-US" altLang="ko-KR" sz="1600" b="1" dirty="0" smtClean="0"/>
              <a:t>dp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위에서부터 차례로 </a:t>
            </a:r>
            <a:r>
              <a:rPr lang="en-US" altLang="ko-KR" sz="1600" b="1" dirty="0" smtClean="0"/>
              <a:t>Edit1</a:t>
            </a:r>
            <a:r>
              <a:rPr lang="en-US" altLang="ko-KR" sz="1600" b="1" dirty="0"/>
              <a:t>, Edit2,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en-US" altLang="ko-KR" sz="1600" b="1" dirty="0" err="1" smtClean="0"/>
              <a:t>BtnAdd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BtnSub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BtnMul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BtnDiv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TextResult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88488"/>
            <a:ext cx="8210550" cy="590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16" y="2048256"/>
            <a:ext cx="2446528" cy="4352544"/>
          </a:xfrm>
          <a:prstGeom prst="rect">
            <a:avLst/>
          </a:prstGeom>
        </p:spPr>
      </p:pic>
      <p:pic>
        <p:nvPicPr>
          <p:cNvPr id="2" name="Picture 1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5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[7/12]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4" y="2457645"/>
            <a:ext cx="4230677" cy="4020602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88488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9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[8/12]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7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7</a:t>
            </a:r>
            <a:r>
              <a:rPr lang="ko-KR" altLang="en-US" sz="1600" b="1" dirty="0" smtClean="0"/>
              <a:t>개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입력될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문자열을 저장할 문자열 변수 </a:t>
            </a:r>
            <a:r>
              <a:rPr lang="en-US" altLang="ko-KR" sz="1600" b="1" dirty="0"/>
              <a:t>2</a:t>
            </a:r>
            <a:r>
              <a:rPr lang="ko-KR" altLang="en-US" sz="1600" b="1" dirty="0" smtClean="0"/>
              <a:t>개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계산 결과를 저장할 정수 변수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8" y="3488500"/>
            <a:ext cx="5761949" cy="2829173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88488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5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[9/12]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/>
              <a:t>에디트텍스트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개를 변수에 </a:t>
            </a:r>
            <a:r>
              <a:rPr lang="ko-KR" altLang="en-US" sz="1600" b="1" dirty="0" smtClean="0"/>
              <a:t>대입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버튼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더하기</a:t>
            </a:r>
            <a:r>
              <a:rPr lang="en-US" altLang="ko-KR" sz="1600" b="1" dirty="0" smtClean="0"/>
              <a:t>) 1</a:t>
            </a:r>
            <a:r>
              <a:rPr lang="ko-KR" altLang="en-US" sz="1600" b="1" dirty="0" smtClean="0"/>
              <a:t>개를 변수에 대입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 smtClean="0"/>
              <a:t>텍스트뷰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개를 변수에 대입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5" y="3526028"/>
            <a:ext cx="6208798" cy="2808129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88488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[10/12]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버튼에 터치 이벤트 </a:t>
            </a:r>
            <a:r>
              <a:rPr lang="ko-KR" altLang="en-US" sz="1600" b="1" dirty="0" err="1" smtClean="0"/>
              <a:t>리스너</a:t>
            </a:r>
            <a:r>
              <a:rPr lang="ko-KR" altLang="en-US" sz="1600" b="1" dirty="0" smtClean="0"/>
              <a:t> 정의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터치 시에 동작하는 내용을 </a:t>
            </a:r>
            <a:r>
              <a:rPr lang="en-US" altLang="ko-KR" sz="1600" b="1" dirty="0" err="1"/>
              <a:t>onTouch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안에 </a:t>
            </a:r>
            <a:r>
              <a:rPr lang="ko-KR" altLang="en-US" sz="1600" b="1" dirty="0" smtClean="0"/>
              <a:t>코딩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07" y="3168733"/>
            <a:ext cx="6886575" cy="2895600"/>
          </a:xfrm>
          <a:prstGeom prst="rect">
            <a:avLst/>
          </a:prstGeom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88488"/>
            <a:ext cx="8210550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6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[11/12]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빼기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곱하기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나누기 코드 추가 후 </a:t>
            </a:r>
            <a:r>
              <a:rPr lang="ko-KR" altLang="en-US" sz="1600" b="1" dirty="0" smtClean="0"/>
              <a:t>완성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2" y="2827124"/>
            <a:ext cx="3468168" cy="319624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05215" y="2827124"/>
            <a:ext cx="3474213" cy="3753970"/>
            <a:chOff x="5015756" y="2753708"/>
            <a:chExt cx="3978915" cy="452208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56" y="2753708"/>
              <a:ext cx="3978915" cy="198945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56" y="4743166"/>
              <a:ext cx="3971992" cy="2532626"/>
            </a:xfrm>
            <a:prstGeom prst="rect">
              <a:avLst/>
            </a:prstGeom>
          </p:spPr>
        </p:pic>
      </p:grpSp>
      <p:pic>
        <p:nvPicPr>
          <p:cNvPr id="10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2" y="1188488"/>
            <a:ext cx="8210550" cy="590550"/>
          </a:xfrm>
          <a:prstGeom prst="rect">
            <a:avLst/>
          </a:prstGeom>
        </p:spPr>
      </p:pic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4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뷰의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개요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다루기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활용하기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[12/12]</a:t>
            </a:r>
            <a:endParaRPr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9" y="1214274"/>
            <a:ext cx="8162727" cy="46865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3" y="1431581"/>
            <a:ext cx="2220010" cy="3881809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7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r>
              <a:rPr lang="en-US" altLang="ko-KR" sz="2400" dirty="0" smtClean="0"/>
              <a:t>[1/4]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컴파운드버튼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Button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하위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체크박스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CheckBox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RadioButton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(Switch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ToggleButton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상위 클래스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3153769"/>
            <a:ext cx="81819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0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r>
              <a:rPr lang="en-US" altLang="ko-KR" sz="2400" dirty="0" smtClean="0"/>
              <a:t>[2/4]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380647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체크박스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31" y="1812733"/>
            <a:ext cx="5052941" cy="238887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94629" y="4279054"/>
            <a:ext cx="4181339" cy="2134102"/>
            <a:chOff x="663101" y="950007"/>
            <a:chExt cx="4893809" cy="26856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101" y="950007"/>
              <a:ext cx="4893809" cy="19808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01" y="2930834"/>
              <a:ext cx="2400300" cy="70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50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r>
              <a:rPr lang="en-US" altLang="ko-KR" sz="2400" dirty="0" smtClean="0"/>
              <a:t>[3/4]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스위치와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토글버튼은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모양만 조금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다를 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용도는 거의 동일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2" y="2510857"/>
            <a:ext cx="82391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r>
              <a:rPr lang="en-US" altLang="ko-KR" sz="2400" dirty="0" smtClean="0"/>
              <a:t>[4/4]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라디오버튼과 라디오그룹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여러 개 중 하나만 선택해야 하는 경우에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라디오그룹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라디오버튼만 여러 개 나열하면 클릭하는 것마다 모두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중복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되므로 라디오그룹과 함께 사용해야 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2" y="3180053"/>
            <a:ext cx="7877175" cy="25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r>
              <a:rPr lang="en-US" altLang="ko-KR" sz="2400" dirty="0" smtClean="0"/>
              <a:t>[1/11]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(Image View)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그림을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출력하는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그림이 필요하거나 화면을 화려하게 구성할 때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이미지뷰에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보여줄 그림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[res]-[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있어야 함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9" y="2948964"/>
            <a:ext cx="81629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4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r>
              <a:rPr lang="en-US" altLang="ko-KR" sz="2400" dirty="0" smtClean="0"/>
              <a:t>[2/11]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및 이미지버튼의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rc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이미지의 경로를 나타냄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MaxHeight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maxWidth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크기를 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scaleType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이미지의 확대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축소 방식 지정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2.54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85" y="2244593"/>
            <a:ext cx="3574201" cy="40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r>
              <a:rPr lang="en-US" altLang="ko-KR" sz="2400" dirty="0" smtClean="0"/>
              <a:t>[3/11]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이미지뷰와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이미지버튼의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6 오후 2.57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3" y="1934510"/>
            <a:ext cx="7264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[4/11]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/>
              <a:t>안드로이드</a:t>
            </a:r>
            <a:r>
              <a:rPr lang="ko-KR" altLang="en-US" b="1" dirty="0"/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Project4_2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com.cookandroid.project4_2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0" y="1188488"/>
            <a:ext cx="822007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6" y="2161452"/>
            <a:ext cx="2291303" cy="37458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5" y="5983159"/>
            <a:ext cx="1088571" cy="160986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[5/11]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198141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프로젝트의 </a:t>
            </a:r>
            <a:r>
              <a:rPr lang="en-US" altLang="ko-KR" sz="1600" b="1" dirty="0"/>
              <a:t>[res]-[</a:t>
            </a:r>
            <a:r>
              <a:rPr lang="en-US" altLang="ko-KR" sz="1600" b="1" dirty="0" err="1"/>
              <a:t>drawable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에 </a:t>
            </a:r>
            <a:r>
              <a:rPr lang="ko-KR" altLang="en-US" sz="1600" b="1" dirty="0" smtClean="0"/>
              <a:t>강아지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고양이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토끼 그림 파일을 미리 복사</a:t>
            </a:r>
            <a:endParaRPr lang="en-US" altLang="ko-KR" sz="1600" b="1" dirty="0"/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0" y="1188488"/>
            <a:ext cx="822007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  <p:pic>
        <p:nvPicPr>
          <p:cNvPr id="5" name="Picture 4" descr="스크린샷 2017-02-26 오후 2.59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53" y="2727156"/>
            <a:ext cx="5550011" cy="403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6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r>
              <a:rPr lang="en-US" altLang="ko-KR" sz="2400" dirty="0" smtClean="0"/>
              <a:t>[1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화면에서 실제로 사용되는 것들은 모두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View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클래스 상속을 받음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클래스는 다른 말로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이라고도 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담을 수 있는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레이아웃이라고 함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레이아웃은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ViewGroup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아래 존재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6 오후 2.17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04" y="3593577"/>
            <a:ext cx="5279405" cy="30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[6/11]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400" b="1" dirty="0" err="1"/>
              <a:t>TextView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CheckBox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 smtClean="0"/>
              <a:t>      </a:t>
            </a:r>
            <a:r>
              <a:rPr lang="en-US" altLang="ko-KR" sz="1400" b="1" dirty="0" err="1" smtClean="0"/>
              <a:t>RadioGroup</a:t>
            </a:r>
            <a:r>
              <a:rPr lang="en-US" altLang="ko-KR" sz="1400" b="1" dirty="0"/>
              <a:t>, </a:t>
            </a:r>
            <a:r>
              <a:rPr lang="en-US" altLang="ko-KR" sz="1400" b="1" dirty="0" err="1" smtClean="0"/>
              <a:t>RadioButton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각각 </a:t>
            </a:r>
            <a:r>
              <a:rPr lang="ko-KR" altLang="en-US" sz="1400" b="1" dirty="0" smtClean="0"/>
              <a:t>세 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 smtClean="0"/>
              <a:t>      Button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ImageView</a:t>
            </a:r>
            <a:r>
              <a:rPr lang="ko-KR" altLang="en-US" sz="1400" b="1" dirty="0"/>
              <a:t>의 </a:t>
            </a:r>
            <a:r>
              <a:rPr lang="ko-KR" altLang="en-US" sz="1400" b="1" dirty="0" smtClean="0"/>
              <a:t>차례로 만듦</a:t>
            </a:r>
            <a:endParaRPr lang="en-US" altLang="ko-KR" sz="14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레이아웃에 </a:t>
            </a:r>
            <a:r>
              <a:rPr lang="en-US" altLang="ko-KR" sz="1400" b="1" dirty="0"/>
              <a:t>padding</a:t>
            </a:r>
            <a:r>
              <a:rPr lang="ko-KR" altLang="en-US" sz="1400" b="1" dirty="0"/>
              <a:t>을 적절히 </a:t>
            </a:r>
            <a:r>
              <a:rPr lang="ko-KR" altLang="en-US" sz="1400" b="1" dirty="0" smtClean="0"/>
              <a:t>지정</a:t>
            </a:r>
            <a:endParaRPr lang="en-US" altLang="ko-KR" sz="14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위의 </a:t>
            </a:r>
            <a:r>
              <a:rPr lang="en-US" altLang="ko-KR" sz="1400" b="1" dirty="0" err="1"/>
              <a:t>TextView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CheckBox</a:t>
            </a:r>
            <a:r>
              <a:rPr lang="ko-KR" altLang="en-US" sz="1400" b="1" dirty="0"/>
              <a:t>를 제외하고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 smtClean="0"/>
              <a:t>      </a:t>
            </a:r>
            <a:r>
              <a:rPr lang="ko-KR" altLang="en-US" sz="1400" b="1" dirty="0" smtClean="0"/>
              <a:t>나머지 </a:t>
            </a:r>
            <a:r>
              <a:rPr lang="ko-KR" altLang="en-US" sz="1400" b="1" dirty="0" err="1" smtClean="0"/>
              <a:t>위젯은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visibility </a:t>
            </a:r>
            <a:r>
              <a:rPr lang="ko-KR" altLang="en-US" sz="1400" b="1" dirty="0"/>
              <a:t>속성을 </a:t>
            </a:r>
            <a:r>
              <a:rPr lang="en-US" altLang="ko-KR" sz="1400" b="1" dirty="0" smtClean="0"/>
              <a:t>invisible</a:t>
            </a:r>
          </a:p>
          <a:p>
            <a:pPr marL="539750" lvl="2" indent="0">
              <a:buNone/>
            </a:pPr>
            <a:r>
              <a:rPr lang="ko-KR" altLang="en-US" sz="1400" b="1" dirty="0" smtClean="0"/>
              <a:t>      </a:t>
            </a:r>
            <a:r>
              <a:rPr lang="ko-KR" altLang="en-US" sz="1400" b="1" dirty="0" err="1" smtClean="0"/>
              <a:t>로</a:t>
            </a:r>
            <a:r>
              <a:rPr lang="ko-KR" altLang="en-US" sz="1400" b="1" dirty="0" smtClean="0"/>
              <a:t> 지정</a:t>
            </a:r>
            <a:endParaRPr lang="en-US" altLang="ko-KR" sz="14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위에서부터 </a:t>
            </a:r>
            <a:r>
              <a:rPr lang="en-US" altLang="ko-KR" sz="1400" b="1" dirty="0"/>
              <a:t>Text1, </a:t>
            </a:r>
            <a:r>
              <a:rPr lang="en-US" altLang="ko-KR" sz="1400" b="1" dirty="0" err="1"/>
              <a:t>ChkAgree</a:t>
            </a:r>
            <a:r>
              <a:rPr lang="en-US" altLang="ko-KR" sz="1400" b="1" dirty="0" smtClean="0"/>
              <a:t>,</a:t>
            </a:r>
          </a:p>
          <a:p>
            <a:pPr marL="539750" lvl="2" indent="0">
              <a:buNone/>
            </a:pPr>
            <a:r>
              <a:rPr lang="en-US" altLang="ko-KR" sz="1400" b="1" dirty="0" smtClean="0"/>
              <a:t>      Text2</a:t>
            </a:r>
            <a:r>
              <a:rPr lang="en-US" altLang="ko-KR" sz="1400" b="1" dirty="0"/>
              <a:t>, </a:t>
            </a:r>
            <a:r>
              <a:rPr lang="en-US" altLang="ko-KR" sz="1400" b="1" dirty="0" smtClean="0"/>
              <a:t>Rgroup1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RdoDog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RdoCat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 smtClean="0"/>
              <a:t>      </a:t>
            </a:r>
            <a:r>
              <a:rPr lang="en-US" altLang="ko-KR" sz="1400" b="1" dirty="0" err="1" smtClean="0"/>
              <a:t>RdoRabbit</a:t>
            </a:r>
            <a:r>
              <a:rPr lang="en-US" altLang="ko-KR" sz="1400" b="1" dirty="0"/>
              <a:t>, </a:t>
            </a:r>
            <a:r>
              <a:rPr lang="en-US" altLang="ko-KR" sz="1400" b="1" dirty="0" err="1" smtClean="0"/>
              <a:t>BtnOK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ImgPet</a:t>
            </a:r>
            <a:r>
              <a:rPr lang="ko-KR" altLang="en-US" sz="1400" b="1" dirty="0" smtClean="0"/>
              <a:t>으로 함</a:t>
            </a:r>
            <a:endParaRPr lang="en-US" altLang="ko-KR" sz="14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655127" y="2380765"/>
            <a:ext cx="4163742" cy="3853779"/>
            <a:chOff x="590550" y="1440437"/>
            <a:chExt cx="7969981" cy="77150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56" y="5374017"/>
              <a:ext cx="7953375" cy="37814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50" y="1440437"/>
              <a:ext cx="7962900" cy="4143375"/>
            </a:xfrm>
            <a:prstGeom prst="rect">
              <a:avLst/>
            </a:prstGeom>
          </p:spPr>
        </p:pic>
      </p:grpSp>
      <p:pic>
        <p:nvPicPr>
          <p:cNvPr id="9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0" y="1188488"/>
            <a:ext cx="8220075" cy="590550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6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[7/11]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6" y="2831618"/>
            <a:ext cx="6792685" cy="3554595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0" y="1188488"/>
            <a:ext cx="822007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[8/11]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변수에 </a:t>
            </a:r>
            <a:r>
              <a:rPr lang="ko-KR" altLang="en-US" sz="1600" b="1" dirty="0" smtClean="0"/>
              <a:t>대입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41" y="2748402"/>
            <a:ext cx="5225738" cy="3652398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0" y="1188488"/>
            <a:ext cx="822007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[9/11]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시작함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체크박스를 체크</a:t>
            </a:r>
            <a:r>
              <a:rPr lang="en-US" altLang="ko-KR" sz="1600" b="1" dirty="0"/>
              <a:t>/</a:t>
            </a:r>
            <a:r>
              <a:rPr lang="ko-KR" altLang="en-US" sz="1600" b="1" dirty="0" err="1"/>
              <a:t>언체크할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때 </a:t>
            </a:r>
            <a:r>
              <a:rPr lang="ko-KR" altLang="en-US" sz="1600" b="1" dirty="0"/>
              <a:t>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 smtClean="0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 smtClean="0"/>
              <a:t>내부에 정의</a:t>
            </a:r>
            <a:endParaRPr lang="en-US" altLang="ko-KR" sz="1600" b="1" dirty="0"/>
          </a:p>
        </p:txBody>
      </p:sp>
      <p:pic>
        <p:nvPicPr>
          <p:cNvPr id="9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0" y="1188488"/>
            <a:ext cx="8220075" cy="590550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  <p:pic>
        <p:nvPicPr>
          <p:cNvPr id="5" name="Picture 4" descr="스크린샷 2017-02-26 오후 3.02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17" y="2905161"/>
            <a:ext cx="4880809" cy="2879326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02.5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" t="12812" r="-1"/>
          <a:stretch/>
        </p:blipFill>
        <p:spPr>
          <a:xfrm>
            <a:off x="944879" y="5730240"/>
            <a:ext cx="4842933" cy="8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1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[10/11]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선택 확인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을 클릭하면 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 smtClean="0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내부에 </a:t>
            </a:r>
            <a:r>
              <a:rPr lang="ko-KR" altLang="en-US" sz="1600" b="1" dirty="0"/>
              <a:t>정의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5" y="2847747"/>
            <a:ext cx="5040704" cy="3590141"/>
          </a:xfrm>
          <a:prstGeom prst="rect">
            <a:avLst/>
          </a:prstGeom>
        </p:spPr>
      </p:pic>
      <p:pic>
        <p:nvPicPr>
          <p:cNvPr id="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0" y="1188488"/>
            <a:ext cx="8220075" cy="590550"/>
          </a:xfrm>
          <a:prstGeom prst="rect">
            <a:avLst/>
          </a:prstGeom>
        </p:spPr>
      </p:pic>
      <p:pic>
        <p:nvPicPr>
          <p:cNvPr id="8" name="Picture 7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9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[11/11]</a:t>
            </a:r>
            <a:endParaRPr lang="ko-KR" altLang="en-US" sz="2400" dirty="0" smtClean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9" y="1176579"/>
            <a:ext cx="754704" cy="650305"/>
          </a:xfrm>
          <a:prstGeom prst="rect">
            <a:avLst/>
          </a:prstGeom>
        </p:spPr>
      </p:pic>
      <p:pic>
        <p:nvPicPr>
          <p:cNvPr id="3" name="Picture 2" descr="스크린샷 2017-02-26 오후 3.05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04" y="1257299"/>
            <a:ext cx="7656095" cy="45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r>
              <a:rPr lang="en-US" altLang="ko-KR" sz="2400" dirty="0" smtClean="0"/>
              <a:t>[2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pic>
        <p:nvPicPr>
          <p:cNvPr id="2" name="Picture 1" descr="스크린샷 2017-02-26 오후 2.2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15" y="1395235"/>
            <a:ext cx="6427917" cy="50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뷰의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뷰와 뷰그룹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3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Button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5" descr="스크린샷 2017-02-26 오후 2.2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1" y="2011002"/>
            <a:ext cx="6819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3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뷰의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뷰와 뷰그룹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4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클래스 상속관계 찾기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http://developer.android.com/reference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자세히 확인할 수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6 오후 2.2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8" y="2388892"/>
            <a:ext cx="5385374" cy="39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7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ko-KR" altLang="en-US" sz="2400" dirty="0"/>
              <a:t> 뷰와 </a:t>
            </a:r>
            <a:r>
              <a:rPr lang="ko-KR" altLang="en-US" sz="2400" dirty="0" smtClean="0"/>
              <a:t>뷰그룹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/</a:t>
            </a:r>
            <a:r>
              <a:rPr lang="en-US" altLang="ko-KR" sz="2400" dirty="0" smtClean="0"/>
              <a:t>5</a:t>
            </a:r>
            <a:r>
              <a:rPr lang="en-US" altLang="ko-KR" sz="2400" dirty="0" smtClean="0"/>
              <a:t>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22" y="1201726"/>
            <a:ext cx="8209524" cy="1342857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" y="1123107"/>
            <a:ext cx="754704" cy="6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5213</TotalTime>
  <Words>1501</Words>
  <Application>Microsoft Macintosh PowerPoint</Application>
  <PresentationFormat>On-screen Show (4:3)</PresentationFormat>
  <Paragraphs>228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Standarddesign</vt:lpstr>
      <vt:lpstr>PowerPoint Presentation</vt:lpstr>
      <vt:lpstr>04. 기본 위젯 익히기</vt:lpstr>
      <vt:lpstr>PowerPoint Presentation</vt:lpstr>
      <vt:lpstr>PowerPoint Presentation</vt:lpstr>
      <vt:lpstr>1. 뷰의 개요 ▶ 뷰와 뷰그룹[1/5]</vt:lpstr>
      <vt:lpstr>1. 뷰의 개요 ▶ 뷰와 뷰그룹[2/5]</vt:lpstr>
      <vt:lpstr>1. 뷰의 개요 ▶ 뷰와 뷰그룹[3/5]</vt:lpstr>
      <vt:lpstr>1. 뷰의 개요 ▶ 뷰와 뷰그룹[4/5]</vt:lpstr>
      <vt:lpstr>1. 뷰의 개요 ▶ 뷰와 뷰그룹[5/5]</vt:lpstr>
      <vt:lpstr>1. 뷰의 개요 ▶ View 클래스의 XML 속성[1/14]</vt:lpstr>
      <vt:lpstr>1. 뷰의 개요 ▶ View 클래스의 XML 속성[2/14]</vt:lpstr>
      <vt:lpstr>1. 뷰의 개요 ▶ View 클래스의 XML 속성[3/14]</vt:lpstr>
      <vt:lpstr>1. 뷰의 개요 ▶ View 클래스의 XML 속성[4/14]</vt:lpstr>
      <vt:lpstr>1. 뷰의 개요 ▶ View 클래스의 XML 속성[5/14]</vt:lpstr>
      <vt:lpstr>1. 뷰의 개요 ▶ View 클래스의 XML 속성[6/14]</vt:lpstr>
      <vt:lpstr>1. 뷰의 개요 ▶ View 클래스의 XML 속성[7/14]</vt:lpstr>
      <vt:lpstr>1. 뷰의 개요 ▶ View 클래스의 XML 속성[8/14]</vt:lpstr>
      <vt:lpstr>1. 뷰의 개요 ▶ View 클래스의 XML 속성[9/14]</vt:lpstr>
      <vt:lpstr>1. 뷰의 개요 ▶ View 클래스의 XML 속성[10/14]</vt:lpstr>
      <vt:lpstr>1. 뷰의 개요 ▶ View 클래스의 XML 속성[11/14]</vt:lpstr>
      <vt:lpstr>1. 뷰의 개요 ▶ View 클래스의 XML 속성[12/14]</vt:lpstr>
      <vt:lpstr>1. 뷰의 개요 ▶ View 클래스의 XML 속성[13/14]</vt:lpstr>
      <vt:lpstr>1. 뷰의 개요 ▶ View 클래스의 XML 속성[14/14]</vt:lpstr>
      <vt:lpstr>2. 기본 위젯 다루기 ▶ 텍스트뷰[1/2]</vt:lpstr>
      <vt:lpstr>2. 기본 위젯 다루기 ▶ 텍스트뷰[2/2]</vt:lpstr>
      <vt:lpstr>2. 기본 위젯 다루기 ▶ Java 코드로 XML 속성 설정[1/3]</vt:lpstr>
      <vt:lpstr>2. 기본 위젯 다루기 ▶ Java 코드로 XML 속성 설정[2/3]</vt:lpstr>
      <vt:lpstr>2. 기본 위젯 다루기 ▶ Java 코드로 XML 속성 설정[3/3]</vt:lpstr>
      <vt:lpstr>2. 기본 위젯 다루기 ▶ 버튼과 에디트텍스트[1/12]</vt:lpstr>
      <vt:lpstr>2. 기본 위젯 다루기 ▶ 버튼과 에디트텍스트[2/12]</vt:lpstr>
      <vt:lpstr>2. 기본 위젯 다루기 ▶ 버튼과 에디트텍스트[3/12]</vt:lpstr>
      <vt:lpstr>2. 기본 위젯 다루기 ▶ 버튼과 에디트텍스트[4/12]</vt:lpstr>
      <vt:lpstr>2. 기본 위젯 다루기 ▶ 버튼과 에디트텍스트[5/12]</vt:lpstr>
      <vt:lpstr>2. 기본 위젯 다루기 ▶ 버튼과 에디트텍스트[6/12]</vt:lpstr>
      <vt:lpstr>2. 기본 위젯 다루기 ▶ 버튼과 에디트텍스트[7/12]</vt:lpstr>
      <vt:lpstr>2. 기본 위젯 다루기 ▶ 버튼과 에디트텍스트[8/12]</vt:lpstr>
      <vt:lpstr>2. 기본 위젯 다루기 ▶ 버튼과 에디트텍스트[9/12]</vt:lpstr>
      <vt:lpstr>2. 기본 위젯 다루기 ▶ 버튼과 에디트텍스트[10/12]</vt:lpstr>
      <vt:lpstr>2. 기본 위젯 다루기 ▶ 버튼과 에디트텍스트[11/12]</vt:lpstr>
      <vt:lpstr>2. 기본 위젯 다루기 ▶ 버튼과 에디트텍스트[12/12]</vt:lpstr>
      <vt:lpstr>3. 기본 위젯 활용하기 ▶ 컴파운드버튼[1/4]</vt:lpstr>
      <vt:lpstr>3. 기본 위젯 활용하기 ▶ 컴파운드버튼[2/4]</vt:lpstr>
      <vt:lpstr>3. 기본 위젯 활용하기 ▶ 컴파운드버튼[3/4]</vt:lpstr>
      <vt:lpstr>3. 기본 위젯 활용하기 ▶ 컴파운드버튼[4/4]</vt:lpstr>
      <vt:lpstr>3. 기본 위젯 활용하기 ▶ 이미지뷰와 이미지버튼[1/11]</vt:lpstr>
      <vt:lpstr>3. 기본 위젯 활용하기 ▶ 이미지뷰와 이미지버튼[2/11]</vt:lpstr>
      <vt:lpstr>3. 기본 위젯 활용하기 ▶ 이미지뷰와 이미지버튼[3/11]</vt:lpstr>
      <vt:lpstr>3. 기본 위젯 활용하기 ▶ 이미지뷰와 이미지버튼[4/11]</vt:lpstr>
      <vt:lpstr>3. 기본 위젯 활용하기 ▶ 이미지뷰와 이미지버튼[5/11]</vt:lpstr>
      <vt:lpstr>3. 기본 위젯 활용하기 ▶ 이미지뷰와 이미지버튼[6/11]</vt:lpstr>
      <vt:lpstr>3. 기본 위젯 활용하기 ▶ 이미지뷰와 이미지버튼[7/11]</vt:lpstr>
      <vt:lpstr>3. 기본 위젯 활용하기 ▶ 이미지뷰와 이미지버튼[8/11]</vt:lpstr>
      <vt:lpstr>3. 기본 위젯 활용하기 ▶ 이미지뷰와 이미지버튼[9/11]</vt:lpstr>
      <vt:lpstr>3. 기본 위젯 활용하기 ▶ 이미지뷰와 이미지버튼[10/11]</vt:lpstr>
      <vt:lpstr>3. 기본 위젯 활용하기 ▶ 이미지뷰와 이미지버튼[11/11]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myun</cp:lastModifiedBy>
  <cp:revision>536</cp:revision>
  <dcterms:created xsi:type="dcterms:W3CDTF">2007-11-27T23:54:21Z</dcterms:created>
  <dcterms:modified xsi:type="dcterms:W3CDTF">2017-02-26T06:06:54Z</dcterms:modified>
</cp:coreProperties>
</file>